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9" r:id="rId3"/>
    <p:sldMasterId id="2147483723" r:id="rId4"/>
    <p:sldMasterId id="2147483736" r:id="rId5"/>
    <p:sldMasterId id="2147483748" r:id="rId6"/>
  </p:sldMasterIdLst>
  <p:sldIdLst>
    <p:sldId id="256" r:id="rId7"/>
    <p:sldId id="257" r:id="rId8"/>
    <p:sldId id="258" r:id="rId9"/>
    <p:sldId id="259" r:id="rId10"/>
    <p:sldId id="264" r:id="rId11"/>
    <p:sldId id="260" r:id="rId12"/>
    <p:sldId id="262" r:id="rId13"/>
    <p:sldId id="265" r:id="rId14"/>
    <p:sldId id="266" r:id="rId15"/>
    <p:sldId id="263" r:id="rId16"/>
    <p:sldId id="268" r:id="rId17"/>
    <p:sldId id="269" r:id="rId18"/>
    <p:sldId id="270" r:id="rId19"/>
    <p:sldId id="278" r:id="rId20"/>
    <p:sldId id="271" r:id="rId21"/>
    <p:sldId id="273" r:id="rId22"/>
    <p:sldId id="274" r:id="rId23"/>
    <p:sldId id="275" r:id="rId24"/>
    <p:sldId id="277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05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5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5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5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5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106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106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6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6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09C83D-3B98-4C07-9CE4-719D17E14E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4603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6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6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06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06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CE091-2E78-4331-8B64-EBD8477BE8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6228"/>
      </p:ext>
    </p:extLst>
  </p:cSld>
  <p:clrMapOvr>
    <a:masterClrMapping/>
  </p:clrMapOvr>
  <p:transition spd="slow"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53FCA-4968-4AB7-B259-8299D9ED4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52488"/>
      </p:ext>
    </p:extLst>
  </p:cSld>
  <p:clrMapOvr>
    <a:masterClrMapping/>
  </p:clrMapOvr>
  <p:transition spd="slow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2755-525E-451A-8CC0-89B7A1601A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7992"/>
      </p:ext>
    </p:extLst>
  </p:cSld>
  <p:clrMapOvr>
    <a:masterClrMapping/>
  </p:clrMapOvr>
  <p:transition spd="slow"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570A4-2931-4A22-8DA8-CC8EE1B028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31261"/>
      </p:ext>
    </p:extLst>
  </p:cSld>
  <p:clrMapOvr>
    <a:masterClrMapping/>
  </p:clrMapOvr>
  <p:transition spd="slow"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62A9-E8E6-4991-B44D-D06FBE2611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83142"/>
      </p:ext>
    </p:extLst>
  </p:cSld>
  <p:clrMapOvr>
    <a:masterClrMapping/>
  </p:clrMapOvr>
  <p:transition spd="slow"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2880-F973-4A6A-8DC8-F58DFAF747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2721"/>
      </p:ext>
    </p:extLst>
  </p:cSld>
  <p:clrMapOvr>
    <a:masterClrMapping/>
  </p:clrMapOvr>
  <p:transition spd="slow"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DE45B-26B8-4709-857E-DAA8519C856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62041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7413E-3A4E-49F0-8BD3-CE259203B31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86764"/>
      </p:ext>
    </p:extLst>
  </p:cSld>
  <p:clrMapOvr>
    <a:masterClrMapping/>
  </p:clrMapOvr>
  <p:transition spd="slow"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D960-4491-4569-860B-B222B23B23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91747"/>
      </p:ext>
    </p:extLst>
  </p:cSld>
  <p:clrMapOvr>
    <a:masterClrMapping/>
  </p:clrMapOvr>
  <p:transition spd="slow"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B2B2C-1841-4C16-BB51-1C04D652ED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8612"/>
      </p:ext>
    </p:extLst>
  </p:cSld>
  <p:clrMapOvr>
    <a:masterClrMapping/>
  </p:clrMapOvr>
  <p:transition spd="slow"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E62C9C-C737-4A9F-AF3E-DC1EB802FF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69505"/>
      </p:ext>
    </p:extLst>
  </p:cSld>
  <p:clrMapOvr>
    <a:masterClrMapping/>
  </p:clrMapOvr>
  <p:transition spd="slow">
    <p:sndAc>
      <p:endSnd/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3D7B3D-031A-4547-8495-23238E2316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3276"/>
      </p:ext>
    </p:extLst>
  </p:cSld>
  <p:clrMapOvr>
    <a:masterClrMapping/>
  </p:clrMapOvr>
  <p:transition spd="slow"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43E3C3-B24B-4A63-ADF7-572DA53663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452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45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45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45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6452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45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45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45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45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6453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45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45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645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45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5252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5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5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5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F4361-CB17-4FA3-86E3-F5B9C11845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4468"/>
      </p:ext>
    </p:extLst>
  </p:cSld>
  <p:clrMapOvr>
    <a:masterClrMapping/>
  </p:clrMapOvr>
  <p:transition spd="slow">
    <p:sndAc>
      <p:endSnd/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2707F-C0F7-4C95-BC2E-41C9B68A85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339"/>
      </p:ext>
    </p:extLst>
  </p:cSld>
  <p:clrMapOvr>
    <a:masterClrMapping/>
  </p:clrMapOvr>
  <p:transition spd="slow">
    <p:sndAc>
      <p:endSnd/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32A5-1205-4C92-8584-33CD56AD2C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40892"/>
      </p:ext>
    </p:extLst>
  </p:cSld>
  <p:clrMapOvr>
    <a:masterClrMapping/>
  </p:clrMapOvr>
  <p:transition spd="slow">
    <p:sndAc>
      <p:endSnd/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F45F-F967-47D7-96A4-42B50186DB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98656"/>
      </p:ext>
    </p:extLst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E04A-BDB1-45B0-9026-20BF62EE8D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10710"/>
      </p:ext>
    </p:extLst>
  </p:cSld>
  <p:clrMapOvr>
    <a:masterClrMapping/>
  </p:clrMapOvr>
  <p:transition spd="slow">
    <p:sndAc>
      <p:endSnd/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FC344-C46A-4128-861E-9D139C7C7E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4220"/>
      </p:ext>
    </p:extLst>
  </p:cSld>
  <p:clrMapOvr>
    <a:masterClrMapping/>
  </p:clrMapOvr>
  <p:transition spd="slow">
    <p:sndAc>
      <p:endSnd/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9FB7-B949-4FED-9AF2-2815303BC8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7432"/>
      </p:ext>
    </p:extLst>
  </p:cSld>
  <p:clrMapOvr>
    <a:masterClrMapping/>
  </p:clrMapOvr>
  <p:transition spd="slow">
    <p:sndAc>
      <p:endSnd/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B539D-0C71-4801-889E-738FD9350A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8950"/>
      </p:ext>
    </p:extLst>
  </p:cSld>
  <p:clrMapOvr>
    <a:masterClrMapping/>
  </p:clrMapOvr>
  <p:transition spd="slow">
    <p:sndAc>
      <p:endSnd/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57E3-C0CA-4766-8EF2-550B94AAE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06010"/>
      </p:ext>
    </p:extLst>
  </p:cSld>
  <p:clrMapOvr>
    <a:masterClrMapping/>
  </p:clrMapOvr>
  <p:transition spd="slow">
    <p:sndAc>
      <p:endSnd/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D2B6A-FB8F-460D-BA26-7EA0F7701D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30523"/>
      </p:ext>
    </p:extLst>
  </p:cSld>
  <p:clrMapOvr>
    <a:masterClrMapping/>
  </p:clrMapOvr>
  <p:transition spd="slow">
    <p:sndAc>
      <p:endSnd/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1571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571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571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571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157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72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D2F98DF5-7C12-4578-8859-E1CBC6DDB1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6304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57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7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1F4A2-76B2-4CEC-A7C4-0F23FC05D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57730"/>
      </p:ext>
    </p:extLst>
  </p:cSld>
  <p:clrMapOvr>
    <a:masterClrMapping/>
  </p:clrMapOvr>
  <p:transition spd="slow"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7610-1BA7-490C-A60A-025D6C6315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77968"/>
      </p:ext>
    </p:extLst>
  </p:cSld>
  <p:clrMapOvr>
    <a:masterClrMapping/>
  </p:clrMapOvr>
  <p:transition spd="slow"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46B4A-1841-43E9-97C4-FD8D627301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38447"/>
      </p:ext>
    </p:extLst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A039-D329-4252-AE6F-F4BD5CBD93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49813"/>
      </p:ext>
    </p:extLst>
  </p:cSld>
  <p:clrMapOvr>
    <a:masterClrMapping/>
  </p:clrMapOvr>
  <p:transition spd="slow">
    <p:sndAc>
      <p:endSnd/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537F-FCBA-4C30-856B-0E735FAF61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136"/>
      </p:ext>
    </p:extLst>
  </p:cSld>
  <p:clrMapOvr>
    <a:masterClrMapping/>
  </p:clrMapOvr>
  <p:transition spd="slow">
    <p:sndAc>
      <p:endSnd/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AB282-DFE7-4336-9A08-65AF1D5478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36321"/>
      </p:ext>
    </p:extLst>
  </p:cSld>
  <p:clrMapOvr>
    <a:masterClrMapping/>
  </p:clrMapOvr>
  <p:transition spd="slow">
    <p:sndAc>
      <p:endSnd/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266C-01C5-4CDF-9E27-A2FBD5CF53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52513"/>
      </p:ext>
    </p:extLst>
  </p:cSld>
  <p:clrMapOvr>
    <a:masterClrMapping/>
  </p:clrMapOvr>
  <p:transition spd="slow">
    <p:sndAc>
      <p:endSnd/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D46E6-4041-48EF-89F0-F2332F6CEB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14544"/>
      </p:ext>
    </p:extLst>
  </p:cSld>
  <p:clrMapOvr>
    <a:masterClrMapping/>
  </p:clrMapOvr>
  <p:transition spd="slow">
    <p:sndAc>
      <p:endSnd/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9560E-E350-4B8A-80F7-A3BDFFC4C6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38329"/>
      </p:ext>
    </p:extLst>
  </p:cSld>
  <p:clrMapOvr>
    <a:masterClrMapping/>
  </p:clrMapOvr>
  <p:transition spd="slow">
    <p:sndAc>
      <p:endSnd/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1A2B-71A8-4243-8399-DDDDD66AC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840"/>
      </p:ext>
    </p:extLst>
  </p:cSld>
  <p:clrMapOvr>
    <a:masterClrMapping/>
  </p:clrMapOvr>
  <p:transition spd="slow">
    <p:sndAc>
      <p:endSnd/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693BBB-1025-4355-AB2F-4E26B06F22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66228"/>
      </p:ext>
    </p:extLst>
  </p:cSld>
  <p:clrMapOvr>
    <a:masterClrMapping/>
  </p:clrMapOvr>
  <p:transition spd="slow">
    <p:sndAc>
      <p:endSnd/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fld id="{8C0FEED1-DE38-4D45-B418-431CA5856C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960901"/>
      </p:ext>
    </p:extLst>
  </p:cSld>
  <p:clrMapOvr>
    <a:masterClrMapping/>
  </p:clrMapOvr>
  <p:transition spd="slow">
    <p:sndAc>
      <p:endSnd/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BC1D-BB70-4891-924E-635902CFA2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17265"/>
      </p:ext>
    </p:extLst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60EC8-AB40-4BDF-BD9C-EA1137232A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5386"/>
      </p:ext>
    </p:extLst>
  </p:cSld>
  <p:clrMapOvr>
    <a:masterClrMapping/>
  </p:clrMapOvr>
  <p:transition spd="slow">
    <p:sndAc>
      <p:endSnd/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1BCB1-99A1-4D51-A825-F6A065DE1B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84742"/>
      </p:ext>
    </p:extLst>
  </p:cSld>
  <p:clrMapOvr>
    <a:masterClrMapping/>
  </p:clrMapOvr>
  <p:transition spd="slow"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941B1-6D29-48DB-8401-8AC0B370C2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55682"/>
      </p:ext>
    </p:extLst>
  </p:cSld>
  <p:clrMapOvr>
    <a:masterClrMapping/>
  </p:clrMapOvr>
  <p:transition spd="slow">
    <p:sndAc>
      <p:endSnd/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3D997-5BBD-4789-BD26-183ABE879B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4270"/>
      </p:ext>
    </p:extLst>
  </p:cSld>
  <p:clrMapOvr>
    <a:masterClrMapping/>
  </p:clrMapOvr>
  <p:transition spd="slow">
    <p:sndAc>
      <p:endSnd/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D86F1-2B57-4C7E-865A-709B9230F3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8986"/>
      </p:ext>
    </p:extLst>
  </p:cSld>
  <p:clrMapOvr>
    <a:masterClrMapping/>
  </p:clrMapOvr>
  <p:transition spd="slow">
    <p:sndAc>
      <p:endSnd/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8867D-80BA-4B04-BF36-828C0AEA41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16366"/>
      </p:ext>
    </p:extLst>
  </p:cSld>
  <p:clrMapOvr>
    <a:masterClrMapping/>
  </p:clrMapOvr>
  <p:transition spd="slow">
    <p:sndAc>
      <p:endSnd/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C516-6FDA-481B-80EA-3B2AB0817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1066"/>
      </p:ext>
    </p:extLst>
  </p:cSld>
  <p:clrMapOvr>
    <a:masterClrMapping/>
  </p:clrMapOvr>
  <p:transition spd="slow">
    <p:sndAc>
      <p:endSnd/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BE66-6F1B-413C-8934-964916EC47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2376"/>
      </p:ext>
    </p:extLst>
  </p:cSld>
  <p:clrMapOvr>
    <a:masterClrMapping/>
  </p:clrMapOvr>
  <p:transition spd="slow">
    <p:sndAc>
      <p:endSnd/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99C6D-7EA7-46E6-8339-05B3298B01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57130"/>
      </p:ext>
    </p:extLst>
  </p:cSld>
  <p:clrMapOvr>
    <a:masterClrMapping/>
  </p:clrMapOvr>
  <p:transition spd="slow">
    <p:sndAc>
      <p:endSnd/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21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54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4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962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07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DFB20F-53AF-48F2-947E-B95F58B8BAF7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8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1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454410-DC33-4112-9C72-4D568094670B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F3BCBF-117A-421F-A492-FA8BE3F028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095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1095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095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95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95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5B0B88-C884-4A1D-9C1A-02846FAC4DD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95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551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95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95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95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95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959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95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9D5FA0-4930-4836-AEAF-294C7D49A98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34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34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grpSp>
          <p:nvGrpSpPr>
            <p:cNvPr id="635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35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35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635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35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635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6351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35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</p:grpSp>
      </p:grpSp>
      <p:grpSp>
        <p:nvGrpSpPr>
          <p:cNvPr id="6352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35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5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6352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35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35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6353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35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635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</p:grpSp>
        <p:sp>
          <p:nvSpPr>
            <p:cNvPr id="635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9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4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4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4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1469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469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469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6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7332D4-BAAC-4C93-BAF8-2616A27F8728}" type="slidenum">
              <a:rPr lang="en-US" smtClean="0">
                <a:solidFill>
                  <a:srgbClr val="000000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5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46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60420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3A0C86-0BF3-4915-850F-D6C584442F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sndAc>
      <p:endSnd/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BB8774-1960-4593-8D6C-9C879972DF63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DFB20F-53AF-48F2-947E-B95F58B8B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howard@cb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6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png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Gabriola" pitchFamily="82" charset="0"/>
              </a:rPr>
              <a:t>Welcome to</a:t>
            </a:r>
            <a:br>
              <a:rPr lang="en-US" sz="7200" b="1" dirty="0" smtClean="0">
                <a:latin typeface="Gabriola" pitchFamily="82" charset="0"/>
              </a:rPr>
            </a:br>
            <a:r>
              <a:rPr lang="en-US" sz="7200" b="1" dirty="0" smtClean="0">
                <a:latin typeface="Gabriola" pitchFamily="82" charset="0"/>
              </a:rPr>
              <a:t>Living Independently</a:t>
            </a:r>
            <a:endParaRPr lang="en-US" sz="7200" b="1" dirty="0">
              <a:latin typeface="Gabriola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67000"/>
            <a:ext cx="6858000" cy="990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Mrs. Howard</a:t>
            </a:r>
          </a:p>
          <a:p>
            <a:r>
              <a:rPr lang="en-US" sz="4800" b="1" dirty="0" smtClean="0">
                <a:latin typeface="Gabriola" pitchFamily="82" charset="0"/>
                <a:hlinkClick r:id="rId2"/>
              </a:rPr>
              <a:t>bhoward@cbsd.org</a:t>
            </a:r>
            <a:r>
              <a:rPr lang="en-US" sz="4800" b="1" dirty="0" smtClean="0">
                <a:latin typeface="Gabriola" pitchFamily="82" charset="0"/>
              </a:rPr>
              <a:t> </a:t>
            </a:r>
          </a:p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267-893-3000 ext. 6140 (V)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9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Course </a:t>
            </a:r>
            <a:r>
              <a:rPr lang="en-US" sz="6000" b="1" u="sng" dirty="0" smtClean="0">
                <a:latin typeface="Gabriola" pitchFamily="82" charset="0"/>
              </a:rPr>
              <a:t>Packet</a:t>
            </a:r>
            <a:endParaRPr lang="en-US" sz="6000" b="1" u="sng" dirty="0">
              <a:latin typeface="Gabriola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81000" y="2590800"/>
            <a:ext cx="8305800" cy="3733800"/>
          </a:xfrm>
        </p:spPr>
        <p:txBody>
          <a:bodyPr anchor="t">
            <a:normAutofit/>
          </a:bodyPr>
          <a:lstStyle/>
          <a:p>
            <a:r>
              <a:rPr lang="en-US" sz="4000" b="1" u="sng" dirty="0" smtClean="0">
                <a:latin typeface="Calisto MT" pitchFamily="18" charset="0"/>
              </a:rPr>
              <a:t>Class Packet</a:t>
            </a:r>
            <a:r>
              <a:rPr lang="en-US" sz="4000" b="1" u="sng" dirty="0">
                <a:latin typeface="Calisto MT" pitchFamily="18" charset="0"/>
              </a:rPr>
              <a:t>:</a:t>
            </a:r>
          </a:p>
          <a:p>
            <a:pPr lvl="1"/>
            <a:r>
              <a:rPr lang="en-US" sz="3600" dirty="0" smtClean="0">
                <a:latin typeface="Calisto MT" pitchFamily="18" charset="0"/>
              </a:rPr>
              <a:t>Have every day</a:t>
            </a:r>
            <a:endParaRPr lang="en-US" sz="3600" dirty="0">
              <a:latin typeface="Calisto MT" pitchFamily="18" charset="0"/>
            </a:endParaRPr>
          </a:p>
          <a:p>
            <a:pPr lvl="1"/>
            <a:r>
              <a:rPr lang="en-US" sz="3600" dirty="0">
                <a:latin typeface="Calisto MT" pitchFamily="18" charset="0"/>
              </a:rPr>
              <a:t>Show teacher completed </a:t>
            </a:r>
            <a:r>
              <a:rPr lang="en-US" sz="3600" dirty="0" smtClean="0">
                <a:latin typeface="Calisto MT" pitchFamily="18" charset="0"/>
              </a:rPr>
              <a:t>work for participation points</a:t>
            </a:r>
            <a:endParaRPr lang="en-US" sz="3600" dirty="0">
              <a:latin typeface="Calisto MT" pitchFamily="18" charset="0"/>
            </a:endParaRPr>
          </a:p>
          <a:p>
            <a:pPr lvl="1"/>
            <a:r>
              <a:rPr lang="en-US" sz="3600" b="1" dirty="0" smtClean="0">
                <a:latin typeface="Calisto MT" pitchFamily="18" charset="0"/>
              </a:rPr>
              <a:t>This IS the study guide for all </a:t>
            </a:r>
            <a:r>
              <a:rPr lang="en-US" sz="3600" b="1" dirty="0" smtClean="0">
                <a:latin typeface="Calisto MT" pitchFamily="18" charset="0"/>
              </a:rPr>
              <a:t>tests</a:t>
            </a:r>
            <a:endParaRPr lang="en-US" sz="3600" b="1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8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543800" cy="1143000"/>
          </a:xfrm>
        </p:spPr>
        <p:txBody>
          <a:bodyPr/>
          <a:lstStyle/>
          <a:p>
            <a:r>
              <a:rPr lang="en-US" sz="8000" b="0" i="1" u="sng">
                <a:solidFill>
                  <a:srgbClr val="DD0936"/>
                </a:solidFill>
                <a:latin typeface="Georgia" pitchFamily="18" charset="0"/>
              </a:rPr>
              <a:t>Living Independently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4419600" cy="762000"/>
          </a:xfrm>
        </p:spPr>
        <p:txBody>
          <a:bodyPr/>
          <a:lstStyle/>
          <a:p>
            <a:r>
              <a:rPr lang="en-US" sz="5400">
                <a:solidFill>
                  <a:srgbClr val="6A1A04"/>
                </a:solidFill>
              </a:rPr>
              <a:t>Human</a:t>
            </a:r>
            <a:r>
              <a:rPr lang="en-US" sz="4400">
                <a:solidFill>
                  <a:srgbClr val="6A1A04"/>
                </a:solidFill>
              </a:rPr>
              <a:t> Development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76800" y="5027613"/>
            <a:ext cx="426720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 course for</a:t>
            </a:r>
            <a:r>
              <a:rPr lang="en-US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en-US" sz="66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life</a:t>
            </a:r>
            <a:r>
              <a:rPr lang="en-US" sz="5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55593003"/>
      </p:ext>
    </p:extLst>
  </p:cSld>
  <p:clrMapOvr>
    <a:masterClrMapping/>
  </p:clrMapOvr>
  <p:transition spd="slow"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50000">
              <a:srgbClr val="FF99FF"/>
            </a:gs>
            <a:gs pos="100000">
              <a:srgbClr val="66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447800"/>
          </a:xfrm>
        </p:spPr>
        <p:txBody>
          <a:bodyPr/>
          <a:lstStyle/>
          <a:p>
            <a:r>
              <a:rPr lang="en-US" sz="5400" u="sng">
                <a:solidFill>
                  <a:schemeClr val="bg1"/>
                </a:solidFill>
              </a:rPr>
              <a:t>Living Independently</a:t>
            </a:r>
            <a:br>
              <a:rPr lang="en-US" sz="5400" u="sng">
                <a:solidFill>
                  <a:schemeClr val="bg1"/>
                </a:solidFill>
              </a:rPr>
            </a:br>
            <a:r>
              <a:rPr lang="en-US" sz="5400" u="sng">
                <a:solidFill>
                  <a:schemeClr val="bg1"/>
                </a:solidFill>
              </a:rPr>
              <a:t>Topics of Study: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4038600" cy="3048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effectLst/>
              </a:rPr>
              <a:t>Relationships</a:t>
            </a:r>
          </a:p>
          <a:p>
            <a:r>
              <a:rPr lang="en-US" b="1" dirty="0" smtClean="0">
                <a:solidFill>
                  <a:srgbClr val="660066"/>
                </a:solidFill>
                <a:effectLst/>
              </a:rPr>
              <a:t>Communication</a:t>
            </a:r>
            <a:endParaRPr lang="en-US" b="1" dirty="0">
              <a:solidFill>
                <a:srgbClr val="660066"/>
              </a:solidFill>
              <a:effectLst/>
            </a:endParaRPr>
          </a:p>
          <a:p>
            <a:r>
              <a:rPr lang="en-US" b="1" dirty="0" smtClean="0">
                <a:solidFill>
                  <a:srgbClr val="660066"/>
                </a:solidFill>
                <a:effectLst/>
              </a:rPr>
              <a:t>Consumer </a:t>
            </a:r>
            <a:r>
              <a:rPr lang="en-US" b="1" dirty="0">
                <a:solidFill>
                  <a:srgbClr val="660066"/>
                </a:solidFill>
                <a:effectLst/>
              </a:rPr>
              <a:t>Issues</a:t>
            </a:r>
          </a:p>
          <a:p>
            <a:r>
              <a:rPr lang="en-US" b="1" dirty="0" smtClean="0">
                <a:solidFill>
                  <a:srgbClr val="660066"/>
                </a:solidFill>
                <a:effectLst/>
              </a:rPr>
              <a:t>Healthy </a:t>
            </a:r>
            <a:r>
              <a:rPr lang="en-US" b="1" dirty="0" smtClean="0">
                <a:solidFill>
                  <a:srgbClr val="660066"/>
                </a:solidFill>
                <a:effectLst/>
              </a:rPr>
              <a:t>Food Cooking labs</a:t>
            </a:r>
            <a:endParaRPr lang="en-US" b="1" dirty="0">
              <a:solidFill>
                <a:srgbClr val="660066"/>
              </a:solidFill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2362200"/>
            <a:ext cx="4038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b="1" kern="0" dirty="0" smtClean="0">
                <a:solidFill>
                  <a:srgbClr val="660066"/>
                </a:solidFill>
                <a:effectLst/>
              </a:rPr>
              <a:t>Conflict Resolution</a:t>
            </a:r>
          </a:p>
          <a:p>
            <a:r>
              <a:rPr lang="en-US" b="1" kern="0" dirty="0" smtClean="0">
                <a:solidFill>
                  <a:srgbClr val="660066"/>
                </a:solidFill>
                <a:effectLst/>
              </a:rPr>
              <a:t>Adult Development</a:t>
            </a:r>
          </a:p>
          <a:p>
            <a:r>
              <a:rPr lang="en-US" b="1" kern="0" dirty="0" smtClean="0">
                <a:solidFill>
                  <a:srgbClr val="660066"/>
                </a:solidFill>
                <a:effectLst/>
              </a:rPr>
              <a:t>Partnership with Senior Care </a:t>
            </a:r>
            <a:r>
              <a:rPr lang="en-US" b="1" kern="0" dirty="0" smtClean="0">
                <a:solidFill>
                  <a:srgbClr val="660066"/>
                </a:solidFill>
                <a:effectLst/>
              </a:rPr>
              <a:t>Facility</a:t>
            </a:r>
          </a:p>
          <a:p>
            <a:pPr lvl="0"/>
            <a:r>
              <a:rPr lang="en-US" b="1" dirty="0">
                <a:solidFill>
                  <a:srgbClr val="660066"/>
                </a:solidFill>
                <a:effectLst/>
              </a:rPr>
              <a:t>Car</a:t>
            </a:r>
            <a:r>
              <a:rPr lang="en-US" b="1" kern="0" dirty="0">
                <a:solidFill>
                  <a:srgbClr val="660066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660066"/>
                </a:solidFill>
                <a:effectLst/>
              </a:rPr>
              <a:t>Maintenance</a:t>
            </a:r>
            <a:endParaRPr lang="en-US" b="1" dirty="0">
              <a:solidFill>
                <a:srgbClr val="66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834110"/>
      </p:ext>
    </p:extLst>
  </p:cSld>
  <p:clrMapOvr>
    <a:masterClrMapping/>
  </p:clrMapOvr>
  <p:transition spd="slow"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6699FF"/>
            </a:gs>
            <a:gs pos="100000">
              <a:srgbClr val="FFFF66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u="sng">
                <a:solidFill>
                  <a:srgbClr val="0033CC"/>
                </a:solidFill>
              </a:rPr>
              <a:t>Relationships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077200" cy="4572000"/>
          </a:xfrm>
        </p:spPr>
        <p:txBody>
          <a:bodyPr/>
          <a:lstStyle/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Voluntary vs. Involuntary</a:t>
            </a:r>
          </a:p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Relationship qualities</a:t>
            </a:r>
          </a:p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Social Exchange theory</a:t>
            </a:r>
          </a:p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Role expectation</a:t>
            </a:r>
          </a:p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Exploitation</a:t>
            </a:r>
          </a:p>
          <a:p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Personality traits</a:t>
            </a:r>
          </a:p>
        </p:txBody>
      </p:sp>
      <p:pic>
        <p:nvPicPr>
          <p:cNvPr id="4114" name="Picture 18" descr="G:\Living Independently\Unit 1 - Roles, Relationships, and Communication\Chapter 7 - Resolving Conflicts\Pictures\Couple sillouette figh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625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G:\Living Independently\Unit 1 - Roles, Relationships, and Communication\Chapter 7 - Resolving Conflicts\Pictures\Three adults in confl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43118"/>
      </p:ext>
    </p:extLst>
  </p:cSld>
  <p:clrMapOvr>
    <a:masterClrMapping/>
  </p:clrMapOvr>
  <p:transition spd="slow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15240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 smtClean="0">
                <a:latin typeface="Baskerville Old Face" pitchFamily="18" charset="0"/>
              </a:rPr>
              <a:t>Communication</a:t>
            </a:r>
            <a:endParaRPr lang="en-US" sz="5400" b="1" u="sng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5410200" cy="365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600" dirty="0" smtClean="0">
                <a:latin typeface="Baskerville Old Face" pitchFamily="18" charset="0"/>
              </a:rPr>
              <a:t> </a:t>
            </a:r>
            <a:r>
              <a:rPr lang="en-US" sz="2600" dirty="0" smtClean="0">
                <a:latin typeface="Baskerville Old Face" pitchFamily="18" charset="0"/>
              </a:rPr>
              <a:t>There are 4 BASIC ELEMENTS:</a:t>
            </a:r>
            <a:endParaRPr lang="en-US" sz="2600" dirty="0" smtClean="0">
              <a:latin typeface="Baskerville Old Face" pitchFamily="18" charset="0"/>
            </a:endParaRP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latin typeface="Baskerville Old Face" pitchFamily="18" charset="0"/>
              </a:rPr>
              <a:t>Communication Channels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latin typeface="Baskerville Old Face" pitchFamily="18" charset="0"/>
              </a:rPr>
              <a:t>Participants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latin typeface="Baskerville Old Face" pitchFamily="18" charset="0"/>
              </a:rPr>
              <a:t>Timing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>
                <a:latin typeface="Baskerville Old Face" pitchFamily="18" charset="0"/>
              </a:rPr>
              <a:t>Use of Space</a:t>
            </a:r>
            <a:endParaRPr lang="en-US" sz="2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0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 sz="6600" u="sng"/>
              <a:t>Consumer Issues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545" y="1600200"/>
            <a:ext cx="4724400" cy="3886200"/>
          </a:xfrm>
        </p:spPr>
        <p:txBody>
          <a:bodyPr/>
          <a:lstStyle/>
          <a:p>
            <a:r>
              <a:rPr lang="en-US" sz="2800" dirty="0"/>
              <a:t>Decision making</a:t>
            </a:r>
          </a:p>
          <a:p>
            <a:r>
              <a:rPr lang="en-US" sz="2800" dirty="0"/>
              <a:t>Living within a budget</a:t>
            </a:r>
          </a:p>
          <a:p>
            <a:r>
              <a:rPr lang="en-US" sz="2800" dirty="0"/>
              <a:t>Career planning in relation to future goals</a:t>
            </a:r>
          </a:p>
          <a:p>
            <a:r>
              <a:rPr lang="en-US" sz="2800" dirty="0"/>
              <a:t>Car Maintenance Basics </a:t>
            </a:r>
          </a:p>
          <a:p>
            <a:r>
              <a:rPr lang="en-US" sz="2800" dirty="0"/>
              <a:t>Making a good </a:t>
            </a:r>
            <a:r>
              <a:rPr lang="en-US" sz="2800" dirty="0" smtClean="0"/>
              <a:t>purchase</a:t>
            </a:r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omparison </a:t>
            </a:r>
            <a:r>
              <a:rPr lang="en-US" sz="2800" dirty="0"/>
              <a:t>shopping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7413" name="Picture 5" descr="G:\Living Independently\Pictures\Car Care Visit 9-21-06\100_4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79600"/>
            <a:ext cx="33528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ave &lt;strong&gt;Money&lt;/strong&gt;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02845"/>
            <a:ext cx="3352800" cy="2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0472"/>
      </p:ext>
    </p:extLst>
  </p:cSld>
  <p:clrMapOvr>
    <a:masterClrMapping/>
  </p:clrMapOvr>
  <p:transition spd="slow"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Healthy Food Choices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3884613" cy="3505200"/>
          </a:xfrm>
        </p:spPr>
        <p:txBody>
          <a:bodyPr/>
          <a:lstStyle/>
          <a:p>
            <a:r>
              <a:rPr lang="en-US" sz="2800" dirty="0"/>
              <a:t>The NEW Food Guide </a:t>
            </a:r>
            <a:r>
              <a:rPr lang="en-US" sz="2800" dirty="0" smtClean="0"/>
              <a:t>Plate</a:t>
            </a:r>
            <a:endParaRPr lang="en-US" sz="2800" dirty="0"/>
          </a:p>
          <a:p>
            <a:r>
              <a:rPr lang="en-US" sz="2800" dirty="0"/>
              <a:t>Nutritional needs</a:t>
            </a:r>
          </a:p>
          <a:p>
            <a:r>
              <a:rPr lang="en-US" sz="2800" dirty="0"/>
              <a:t>Making healthy food choices</a:t>
            </a:r>
          </a:p>
          <a:p>
            <a:r>
              <a:rPr lang="en-US" sz="2800" dirty="0"/>
              <a:t>Cooking  healthy meals from scratch</a:t>
            </a:r>
          </a:p>
        </p:txBody>
      </p:sp>
      <p:pic>
        <p:nvPicPr>
          <p:cNvPr id="2" name="Picture 1" descr="HealthEducationSeminar2011 - Diskuss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05" y="1447800"/>
            <a:ext cx="3352800" cy="2514600"/>
          </a:xfrm>
          <a:prstGeom prst="rect">
            <a:avLst/>
          </a:prstGeom>
        </p:spPr>
      </p:pic>
      <p:pic>
        <p:nvPicPr>
          <p:cNvPr id="4" name="Picture 3" descr="Bday8thGrade - 4B Leah Ren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05" y="3962400"/>
            <a:ext cx="33528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2209"/>
      </p:ext>
    </p:extLst>
  </p:cSld>
  <p:clrMapOvr>
    <a:masterClrMapping/>
  </p:clrMapOvr>
  <p:transition spd="slow"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/>
              <a:t>Adult Development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Characteristics of Middle and Late Adulthood</a:t>
            </a:r>
          </a:p>
          <a:p>
            <a:r>
              <a:rPr lang="en-US"/>
              <a:t>Physical Changes</a:t>
            </a:r>
          </a:p>
          <a:p>
            <a:r>
              <a:rPr lang="en-US"/>
              <a:t>Social and Mental Changes</a:t>
            </a:r>
          </a:p>
          <a:p>
            <a:r>
              <a:rPr lang="en-US"/>
              <a:t>Roles in each stage of Adult development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0692"/>
      </p:ext>
    </p:extLst>
  </p:cSld>
  <p:clrMapOvr>
    <a:masterClrMapping/>
  </p:clrMapOvr>
  <p:transition spd="slow"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Partnership with a Senior Care Facility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56137"/>
            <a:ext cx="3657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 learning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and mental characteristics of seniors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Games and activities with seniors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Intergenerational understanding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21934" r="19562" b="9305"/>
          <a:stretch/>
        </p:blipFill>
        <p:spPr>
          <a:xfrm>
            <a:off x="5867400" y="1056137"/>
            <a:ext cx="3081868" cy="2137534"/>
          </a:xfrm>
          <a:prstGeom prst="rect">
            <a:avLst/>
          </a:prstGeom>
        </p:spPr>
      </p:pic>
      <p:pic>
        <p:nvPicPr>
          <p:cNvPr id="2050" name="Picture 2" descr="I:\3-Living Independently\Pictures\2009-2010\MP 1\Senior Visit 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21498" b="22513"/>
          <a:stretch/>
        </p:blipFill>
        <p:spPr bwMode="auto">
          <a:xfrm>
            <a:off x="3429000" y="1600200"/>
            <a:ext cx="2286000" cy="2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3-Living Independently\Pictures\2007-2008\MP 4\Cardingo\100_51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96" y="3067456"/>
            <a:ext cx="2791540" cy="18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3-Living Independently\Pictures\2007-2008\MP 4\Cardingo\100_5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3475"/>
            <a:ext cx="3547181" cy="23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5" r="9294" b="22012"/>
          <a:stretch/>
        </p:blipFill>
        <p:spPr>
          <a:xfrm>
            <a:off x="3699581" y="4572000"/>
            <a:ext cx="2656955" cy="1905000"/>
          </a:xfrm>
          <a:prstGeom prst="rect">
            <a:avLst/>
          </a:prstGeom>
        </p:spPr>
      </p:pic>
      <p:pic>
        <p:nvPicPr>
          <p:cNvPr id="2053" name="Picture 5" descr="I:\3-Living Independently\Pictures\2007-2008\MP 4\Balloon Volleyball MP 4\100_51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928276"/>
            <a:ext cx="2894907" cy="19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9918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Care</a:t>
            </a:r>
            <a:endParaRPr lang="en-US" dirty="0"/>
          </a:p>
        </p:txBody>
      </p:sp>
      <p:pic>
        <p:nvPicPr>
          <p:cNvPr id="1026" name="Picture 2" descr="I:\3-Living Independently\Pictures\2011-2012\MP 4 Car Visit\IMG_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09" y="1677256"/>
            <a:ext cx="2895590" cy="21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3-Living Independently\Pictures\2011-2012\MP 4 Car Visit\IMG_1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86338"/>
            <a:ext cx="2613131" cy="19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3-Living Independently\Pictures\2011-2012\MP 4 Car Visit\IMG_1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498" y="4366058"/>
            <a:ext cx="2946413" cy="220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3-Living Independently\Pictures\2010-2011\Automotive visit\IMG_04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 b="-4442"/>
          <a:stretch/>
        </p:blipFill>
        <p:spPr bwMode="auto">
          <a:xfrm>
            <a:off x="3429000" y="1682900"/>
            <a:ext cx="2477911" cy="33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463181"/>
            <a:ext cx="4190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abriola" pitchFamily="82" charset="0"/>
              </a:rPr>
              <a:t>How to: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Check the fluids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Change a tire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Rotate the tires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Deal with an emergency while driving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Deal with various weather conditions</a:t>
            </a:r>
          </a:p>
          <a:p>
            <a:pPr algn="ctr"/>
            <a:r>
              <a:rPr lang="en-US" sz="2400" b="1" dirty="0" smtClean="0">
                <a:latin typeface="Gabriola" pitchFamily="82" charset="0"/>
              </a:rPr>
              <a:t>Keep a car that’s ready for emergencies</a:t>
            </a:r>
          </a:p>
          <a:p>
            <a:pPr algn="ctr"/>
            <a:endParaRPr lang="en-US" sz="24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0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sto MT" pitchFamily="18" charset="0"/>
              </a:rPr>
              <a:t>Lateness:  be in the door by the ring of the bell.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Late is anything after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3 </a:t>
            </a:r>
            <a:r>
              <a:rPr lang="en-US" sz="2800" dirty="0" err="1">
                <a:latin typeface="Calisto MT" pitchFamily="18" charset="0"/>
              </a:rPr>
              <a:t>lates</a:t>
            </a:r>
            <a:r>
              <a:rPr lang="en-US" sz="2800" dirty="0">
                <a:latin typeface="Calisto MT" pitchFamily="18" charset="0"/>
              </a:rPr>
              <a:t> = conduct referral/detention</a:t>
            </a:r>
          </a:p>
          <a:p>
            <a:endParaRPr lang="en-US" dirty="0">
              <a:latin typeface="Calisto MT" pitchFamily="18" charset="0"/>
            </a:endParaRPr>
          </a:p>
          <a:p>
            <a:endParaRPr lang="en-US" dirty="0">
              <a:latin typeface="Calisto MT" pitchFamily="18" charset="0"/>
            </a:endParaRPr>
          </a:p>
          <a:p>
            <a:r>
              <a:rPr lang="en-US" dirty="0">
                <a:latin typeface="Calisto MT" pitchFamily="18" charset="0"/>
              </a:rPr>
              <a:t>Absence: if you are absent, you would turn in an assignment on the day you return.  If you have been out for a few days, arrangements will be made by the teacher – UNLESS it’s unexcused.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Get an excuse note to the office within 3 days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u="sng" dirty="0">
                <a:latin typeface="Gabriola" pitchFamily="82" charset="0"/>
              </a:rPr>
              <a:t>Policies:</a:t>
            </a:r>
          </a:p>
        </p:txBody>
      </p:sp>
    </p:spTree>
    <p:extLst>
      <p:ext uri="{BB962C8B-B14F-4D97-AF65-F5344CB8AC3E}">
        <p14:creationId xmlns:p14="http://schemas.microsoft.com/office/powerpoint/2010/main" val="134821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the game of</a:t>
            </a:r>
          </a:p>
        </p:txBody>
      </p:sp>
      <p:pic>
        <p:nvPicPr>
          <p:cNvPr id="144391" name="Picture 7" descr="j0287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900113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 descr="j02919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1263650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9" descr="j02991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735013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4" name="Picture 10" descr="j02406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1293813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5" name="Picture 11" descr="j02407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871538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6" name="Picture 12" descr="j01958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1328738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371600" y="3048000"/>
            <a:ext cx="6400800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300" b="1" u="sng" smtClean="0">
                <a:solidFill>
                  <a:srgbClr val="FFFFFF"/>
                </a:solidFill>
                <a:latin typeface="Bangle" pitchFamily="2" charset="0"/>
              </a:rPr>
              <a:t>LIFE</a:t>
            </a:r>
          </a:p>
        </p:txBody>
      </p:sp>
      <p:pic>
        <p:nvPicPr>
          <p:cNvPr id="144398" name="j021251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2425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4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3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39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sto MT" pitchFamily="18" charset="0"/>
              </a:rPr>
              <a:t>Late assignment:  Turn assignments in on due date.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Late assignments will only be accepted for 5 days, each day the grade will drop 10%, max 50%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After that, it’s a ZERO</a:t>
            </a:r>
          </a:p>
          <a:p>
            <a:endParaRPr lang="en-US" dirty="0">
              <a:latin typeface="Calisto MT" pitchFamily="18" charset="0"/>
            </a:endParaRPr>
          </a:p>
          <a:p>
            <a:r>
              <a:rPr lang="en-US" dirty="0">
                <a:latin typeface="Calisto MT" pitchFamily="18" charset="0"/>
              </a:rPr>
              <a:t>Bathroom: Not during instruction.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Sign out on the board – be sure to sign back in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>
                <a:latin typeface="Calisto MT" pitchFamily="18" charset="0"/>
              </a:rPr>
              <a:t>Write your pass, I have to sign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latin typeface="Gabriola" pitchFamily="82" charset="0"/>
              </a:rPr>
              <a:t>Policies:</a:t>
            </a:r>
            <a:endParaRPr lang="en-US" sz="6000" b="1" u="sng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1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sto MT" pitchFamily="18" charset="0"/>
              </a:rPr>
              <a:t>Academic Integrity:  Academic integrity means avoiding cheating and plagiarism in all forms and taking responsibility and ownership of your own work.</a:t>
            </a:r>
          </a:p>
          <a:p>
            <a:pPr lvl="2"/>
            <a:r>
              <a:rPr lang="en-US" dirty="0"/>
              <a:t>Make sure your paper/screen cannot be seen by anyone else.</a:t>
            </a:r>
          </a:p>
          <a:p>
            <a:pPr lvl="2"/>
            <a:r>
              <a:rPr lang="en-US" dirty="0"/>
              <a:t>Keep your eyes on your own paper/screen.</a:t>
            </a:r>
          </a:p>
          <a:p>
            <a:pPr lvl="2"/>
            <a:r>
              <a:rPr lang="en-US" dirty="0"/>
              <a:t>Do not talk, text, or otherwise communicate with other students.</a:t>
            </a:r>
          </a:p>
          <a:p>
            <a:pPr lvl="2"/>
            <a:r>
              <a:rPr lang="en-US" dirty="0"/>
              <a:t>Do not use unauthorized notes, resources, computer print-outs, or other information sources.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Policies:</a:t>
            </a:r>
          </a:p>
        </p:txBody>
      </p:sp>
    </p:spTree>
    <p:extLst>
      <p:ext uri="{BB962C8B-B14F-4D97-AF65-F5344CB8AC3E}">
        <p14:creationId xmlns:p14="http://schemas.microsoft.com/office/powerpoint/2010/main" val="84135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sto MT" pitchFamily="18" charset="0"/>
              </a:rPr>
              <a:t>Trips:  Students must:</a:t>
            </a:r>
          </a:p>
          <a:p>
            <a:pPr lvl="2"/>
            <a:r>
              <a:rPr lang="en-US" dirty="0"/>
              <a:t>Be dressed appropriately</a:t>
            </a:r>
          </a:p>
          <a:p>
            <a:pPr lvl="2"/>
            <a:r>
              <a:rPr lang="en-US" dirty="0"/>
              <a:t>Speak appropriately – the residents may use swear words – you MAY NOT!!</a:t>
            </a:r>
          </a:p>
          <a:p>
            <a:pPr lvl="2"/>
            <a:r>
              <a:rPr lang="en-US" dirty="0"/>
              <a:t>Take your packet so you know what the assignment is</a:t>
            </a:r>
          </a:p>
          <a:p>
            <a:pPr lvl="2"/>
            <a:r>
              <a:rPr lang="en-US" dirty="0"/>
              <a:t>Turn in your assignment the next day</a:t>
            </a:r>
          </a:p>
          <a:p>
            <a:pPr lvl="2"/>
            <a:r>
              <a:rPr lang="en-US" dirty="0"/>
              <a:t>Participate with the residents</a:t>
            </a:r>
          </a:p>
          <a:p>
            <a:pPr lvl="2"/>
            <a:r>
              <a:rPr lang="en-US" dirty="0"/>
              <a:t>Leave your cell phone and purse in the classroom – it will be locked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Policies:</a:t>
            </a:r>
          </a:p>
        </p:txBody>
      </p:sp>
    </p:spTree>
    <p:extLst>
      <p:ext uri="{BB962C8B-B14F-4D97-AF65-F5344CB8AC3E}">
        <p14:creationId xmlns:p14="http://schemas.microsoft.com/office/powerpoint/2010/main" val="45329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153400" cy="3886200"/>
          </a:xfrm>
        </p:spPr>
        <p:txBody>
          <a:bodyPr>
            <a:normAutofit/>
          </a:bodyPr>
          <a:lstStyle/>
          <a:p>
            <a:pPr marL="280988" indent="-280988"/>
            <a:r>
              <a:rPr lang="en-US" sz="2600" b="1" i="1" u="sng" dirty="0" smtClean="0">
                <a:latin typeface="Calisto MT" pitchFamily="18" charset="0"/>
              </a:rPr>
              <a:t>Fire Drill</a:t>
            </a:r>
            <a:r>
              <a:rPr lang="en-US" sz="2600" dirty="0" smtClean="0">
                <a:latin typeface="Calisto MT" pitchFamily="18" charset="0"/>
              </a:rPr>
              <a:t>: TURN OFF all stoves, ovens and appliances. Take pans off stove.</a:t>
            </a:r>
          </a:p>
          <a:p>
            <a:pPr marL="681038" lvl="1" indent="-280988"/>
            <a:r>
              <a:rPr lang="en-US" sz="2600" dirty="0" smtClean="0">
                <a:latin typeface="Calisto MT" pitchFamily="18" charset="0"/>
              </a:rPr>
              <a:t>Proceed to the parking lot, STAY TOGETHER</a:t>
            </a:r>
          </a:p>
          <a:p>
            <a:pPr marL="681038" lvl="1" indent="-280988"/>
            <a:r>
              <a:rPr lang="en-US" sz="2600" dirty="0" smtClean="0">
                <a:latin typeface="Calisto MT" pitchFamily="18" charset="0"/>
              </a:rPr>
              <a:t>Be sure you are accounted for by the teacher</a:t>
            </a:r>
          </a:p>
          <a:p>
            <a:pPr marL="280988" indent="-280988"/>
            <a:endParaRPr lang="en-US" sz="1100" b="1" i="1" u="sng" dirty="0" smtClean="0">
              <a:latin typeface="Calisto MT" pitchFamily="18" charset="0"/>
            </a:endParaRPr>
          </a:p>
          <a:p>
            <a:pPr marL="280988" indent="-280988"/>
            <a:r>
              <a:rPr lang="en-US" sz="2600" b="1" i="1" u="sng" dirty="0" smtClean="0">
                <a:latin typeface="Calisto MT" pitchFamily="18" charset="0"/>
              </a:rPr>
              <a:t>Evacuation</a:t>
            </a:r>
            <a:r>
              <a:rPr lang="en-US" sz="2600" dirty="0" smtClean="0">
                <a:latin typeface="Calisto MT" pitchFamily="18" charset="0"/>
              </a:rPr>
              <a:t>: </a:t>
            </a:r>
            <a:r>
              <a:rPr lang="en-US" sz="2600" dirty="0">
                <a:latin typeface="Calisto MT" pitchFamily="18" charset="0"/>
              </a:rPr>
              <a:t>TURN OFF all stoves, ovens and </a:t>
            </a:r>
            <a:r>
              <a:rPr lang="en-US" sz="2600" dirty="0" smtClean="0">
                <a:latin typeface="Calisto MT" pitchFamily="18" charset="0"/>
              </a:rPr>
              <a:t>appliances.</a:t>
            </a:r>
            <a:r>
              <a:rPr lang="en-US" sz="2600" dirty="0">
                <a:latin typeface="Calisto MT" pitchFamily="18" charset="0"/>
              </a:rPr>
              <a:t> Take pans off stove.</a:t>
            </a:r>
          </a:p>
          <a:p>
            <a:pPr marL="681038" lvl="1" indent="-280988"/>
            <a:r>
              <a:rPr lang="en-US" sz="2600" dirty="0" smtClean="0">
                <a:latin typeface="Calisto MT" pitchFamily="18" charset="0"/>
              </a:rPr>
              <a:t>Proceed </a:t>
            </a:r>
            <a:r>
              <a:rPr lang="en-US" sz="2600" dirty="0">
                <a:latin typeface="Calisto MT" pitchFamily="18" charset="0"/>
              </a:rPr>
              <a:t>to the </a:t>
            </a:r>
            <a:r>
              <a:rPr lang="en-US" sz="2600" dirty="0" smtClean="0">
                <a:latin typeface="Calisto MT" pitchFamily="18" charset="0"/>
              </a:rPr>
              <a:t>stadium</a:t>
            </a:r>
            <a:endParaRPr lang="en-US" sz="2600" dirty="0">
              <a:latin typeface="Calisto MT" pitchFamily="18" charset="0"/>
            </a:endParaRPr>
          </a:p>
          <a:p>
            <a:pPr marL="681038" lvl="1" indent="-280988"/>
            <a:r>
              <a:rPr lang="en-US" sz="2600" dirty="0" smtClean="0">
                <a:latin typeface="Calisto MT" pitchFamily="18" charset="0"/>
              </a:rPr>
              <a:t>Go to your Titan Forum spot and stay there</a:t>
            </a:r>
            <a:endParaRPr lang="en-US" sz="2600" dirty="0">
              <a:latin typeface="Calisto MT" pitchFamily="18" charset="0"/>
            </a:endParaRPr>
          </a:p>
          <a:p>
            <a:pPr marL="681038" lvl="1" indent="-280988"/>
            <a:endParaRPr lang="en-US" dirty="0"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21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Fire </a:t>
            </a:r>
            <a:r>
              <a:rPr lang="en-US" sz="6000" b="1" u="sng" dirty="0" smtClean="0">
                <a:latin typeface="Gabriola" pitchFamily="82" charset="0"/>
              </a:rPr>
              <a:t>Drill/Evacuation to </a:t>
            </a:r>
            <a:r>
              <a:rPr lang="en-US" sz="6000" b="1" u="sng" dirty="0">
                <a:latin typeface="Gabriola" pitchFamily="82" charset="0"/>
              </a:rPr>
              <a:t>the stadium</a:t>
            </a:r>
          </a:p>
        </p:txBody>
      </p:sp>
    </p:spTree>
    <p:extLst>
      <p:ext uri="{BB962C8B-B14F-4D97-AF65-F5344CB8AC3E}">
        <p14:creationId xmlns:p14="http://schemas.microsoft.com/office/powerpoint/2010/main" val="204065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5181600"/>
          </a:xfrm>
        </p:spPr>
        <p:txBody>
          <a:bodyPr>
            <a:normAutofit lnSpcReduction="10000"/>
          </a:bodyPr>
          <a:lstStyle/>
          <a:p>
            <a:pPr marL="280988" indent="-280988"/>
            <a:r>
              <a:rPr lang="en-US" b="1" i="1" u="sng" dirty="0" smtClean="0">
                <a:latin typeface="Calisto MT" pitchFamily="18" charset="0"/>
              </a:rPr>
              <a:t>Lock Down</a:t>
            </a:r>
            <a:r>
              <a:rPr lang="en-US" dirty="0" smtClean="0">
                <a:latin typeface="Calisto MT" pitchFamily="18" charset="0"/>
              </a:rPr>
              <a:t>:</a:t>
            </a: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Crouch down on the floor in the corner by the printer and sit close together</a:t>
            </a: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BE QUIET!!!</a:t>
            </a:r>
          </a:p>
          <a:p>
            <a:pPr marL="681038" lvl="1" indent="-280988"/>
            <a:endParaRPr lang="en-US" sz="1100" dirty="0" smtClean="0">
              <a:latin typeface="Calisto MT" pitchFamily="18" charset="0"/>
            </a:endParaRPr>
          </a:p>
          <a:p>
            <a:pPr marL="109538" lvl="1" indent="0">
              <a:buNone/>
            </a:pPr>
            <a:r>
              <a:rPr lang="en-US" b="1" dirty="0" smtClean="0">
                <a:latin typeface="Calisto MT" pitchFamily="18" charset="0"/>
              </a:rPr>
              <a:t>IF YOU ARE OUT OF OUR ROOM </a:t>
            </a:r>
            <a:r>
              <a:rPr lang="en-US" dirty="0" smtClean="0">
                <a:latin typeface="Calisto MT" pitchFamily="18" charset="0"/>
              </a:rPr>
              <a:t>– get to the nearest classroom and stay with them.  Once doors are closed/locked, no one but law enforcement/administration gets in/out.</a:t>
            </a:r>
          </a:p>
          <a:p>
            <a:pPr marL="280988" indent="-280988"/>
            <a:endParaRPr lang="en-US" sz="800" b="1" i="1" u="sng" dirty="0" smtClean="0">
              <a:latin typeface="Calisto MT" pitchFamily="18" charset="0"/>
            </a:endParaRPr>
          </a:p>
          <a:p>
            <a:pPr marL="280988" indent="-280988"/>
            <a:r>
              <a:rPr lang="en-US" b="1" i="1" u="sng" dirty="0" smtClean="0">
                <a:latin typeface="Calisto MT" pitchFamily="18" charset="0"/>
              </a:rPr>
              <a:t>Severe Weather</a:t>
            </a:r>
            <a:r>
              <a:rPr lang="en-US" dirty="0" smtClean="0">
                <a:latin typeface="Calisto MT" pitchFamily="18" charset="0"/>
              </a:rPr>
              <a:t>:</a:t>
            </a: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TURN </a:t>
            </a:r>
            <a:r>
              <a:rPr lang="en-US" dirty="0">
                <a:latin typeface="Calisto MT" pitchFamily="18" charset="0"/>
              </a:rPr>
              <a:t>OFF all stoves, ovens and </a:t>
            </a:r>
            <a:r>
              <a:rPr lang="en-US" dirty="0" smtClean="0">
                <a:latin typeface="Calisto MT" pitchFamily="18" charset="0"/>
              </a:rPr>
              <a:t>appliances.</a:t>
            </a:r>
            <a:r>
              <a:rPr lang="en-US" dirty="0">
                <a:latin typeface="Calisto MT" pitchFamily="18" charset="0"/>
              </a:rPr>
              <a:t> Take pans off stove.</a:t>
            </a: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Proceed </a:t>
            </a:r>
            <a:r>
              <a:rPr lang="en-US" dirty="0">
                <a:latin typeface="Calisto MT" pitchFamily="18" charset="0"/>
              </a:rPr>
              <a:t>to the </a:t>
            </a:r>
            <a:r>
              <a:rPr lang="en-US" dirty="0" smtClean="0">
                <a:latin typeface="Calisto MT" pitchFamily="18" charset="0"/>
              </a:rPr>
              <a:t>hallway</a:t>
            </a:r>
            <a:endParaRPr lang="en-US" dirty="0">
              <a:latin typeface="Calisto MT" pitchFamily="18" charset="0"/>
            </a:endParaRP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Sit against the wall with your knees tucked up</a:t>
            </a:r>
          </a:p>
          <a:p>
            <a:pPr marL="681038" lvl="1" indent="-280988"/>
            <a:r>
              <a:rPr lang="en-US" dirty="0" smtClean="0">
                <a:latin typeface="Calisto MT" pitchFamily="18" charset="0"/>
              </a:rPr>
              <a:t>BE QUIET</a:t>
            </a:r>
            <a:endParaRPr lang="en-US" dirty="0">
              <a:latin typeface="Calisto MT" pitchFamily="18" charset="0"/>
            </a:endParaRPr>
          </a:p>
          <a:p>
            <a:pPr marL="681038" lvl="1" indent="-280988"/>
            <a:endParaRPr lang="en-US" dirty="0">
              <a:latin typeface="Calisto M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Lock Down/Severe Weather:</a:t>
            </a:r>
          </a:p>
        </p:txBody>
      </p:sp>
    </p:spTree>
    <p:extLst>
      <p:ext uri="{BB962C8B-B14F-4D97-AF65-F5344CB8AC3E}">
        <p14:creationId xmlns:p14="http://schemas.microsoft.com/office/powerpoint/2010/main" val="201637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>
                <a:latin typeface="Gabriola" pitchFamily="82" charset="0"/>
              </a:rPr>
              <a:t>Tests: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9600" y="2286000"/>
            <a:ext cx="7543800" cy="3276600"/>
          </a:xfrm>
        </p:spPr>
        <p:txBody>
          <a:bodyPr anchor="t">
            <a:normAutofit/>
          </a:bodyPr>
          <a:lstStyle/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Ask for help BEFORE the test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Done on Quia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Work ALONE</a:t>
            </a: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If you are the first one to find a mistake – you get a bonus point</a:t>
            </a:r>
            <a:endParaRPr lang="en-US" sz="2800" dirty="0">
              <a:latin typeface="Calisto MT" pitchFamily="18" charset="0"/>
            </a:endParaRPr>
          </a:p>
          <a:p>
            <a:pPr marL="512763" lvl="1" indent="-341313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Refer to Integrity Policy</a:t>
            </a:r>
            <a:endParaRPr lang="en-US" sz="2800" dirty="0">
              <a:latin typeface="Calisto MT" pitchFamily="18" charset="0"/>
            </a:endParaRPr>
          </a:p>
          <a:p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6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u="sng" dirty="0" smtClean="0">
                <a:latin typeface="Gabriola" pitchFamily="82" charset="0"/>
              </a:rPr>
              <a:t>Mrs. Howard’s website</a:t>
            </a:r>
            <a:endParaRPr lang="en-US" sz="6000" b="1" u="sng" dirty="0">
              <a:latin typeface="Gabriola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782" y="2819400"/>
            <a:ext cx="8763000" cy="2667000"/>
          </a:xfrm>
        </p:spPr>
        <p:txBody>
          <a:bodyPr anchor="t">
            <a:normAutofit fontScale="92500" lnSpcReduction="10000"/>
          </a:bodyPr>
          <a:lstStyle/>
          <a:p>
            <a:pPr marL="633413" lvl="1" indent="-401638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From South’s homepage, go to teacher websites, click on mine.</a:t>
            </a:r>
          </a:p>
          <a:p>
            <a:pPr marL="633413" lvl="1" indent="-401638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C</a:t>
            </a:r>
            <a:r>
              <a:rPr lang="en-US" sz="2800" dirty="0" smtClean="0">
                <a:latin typeface="Calisto MT" pitchFamily="18" charset="0"/>
              </a:rPr>
              <a:t>lick </a:t>
            </a:r>
            <a:r>
              <a:rPr lang="en-US" sz="2800" dirty="0" smtClean="0">
                <a:latin typeface="Calisto MT" pitchFamily="18" charset="0"/>
              </a:rPr>
              <a:t>on Living Independently</a:t>
            </a:r>
          </a:p>
          <a:p>
            <a:pPr marL="633413" lvl="1" indent="-401638">
              <a:buFont typeface="Wingdings" pitchFamily="2" charset="2"/>
              <a:buChar char="Ø"/>
            </a:pPr>
            <a:r>
              <a:rPr lang="en-US" sz="2800" dirty="0" smtClean="0">
                <a:latin typeface="Calisto MT" pitchFamily="18" charset="0"/>
              </a:rPr>
              <a:t>All units are there with all PPTs to review</a:t>
            </a:r>
            <a:endParaRPr lang="en-US" sz="2800" dirty="0">
              <a:latin typeface="Calisto MT" pitchFamily="18" charset="0"/>
            </a:endParaRPr>
          </a:p>
          <a:p>
            <a:pPr marL="633413" lvl="1" indent="-401638">
              <a:buFont typeface="Wingdings" pitchFamily="2" charset="2"/>
              <a:buChar char="Ø"/>
            </a:pPr>
            <a:r>
              <a:rPr lang="en-US" sz="2800" b="1" dirty="0" smtClean="0">
                <a:latin typeface="Calisto MT" pitchFamily="18" charset="0"/>
              </a:rPr>
              <a:t>This </a:t>
            </a:r>
            <a:r>
              <a:rPr lang="en-US" sz="2800" b="1" dirty="0" smtClean="0">
                <a:latin typeface="Calisto MT" pitchFamily="18" charset="0"/>
              </a:rPr>
              <a:t>is where you go to </a:t>
            </a:r>
            <a:r>
              <a:rPr lang="en-US" sz="2800" b="1" dirty="0" smtClean="0">
                <a:latin typeface="Calisto MT" pitchFamily="18" charset="0"/>
              </a:rPr>
              <a:t>print out the HW assignments from the field trips AND reprint </a:t>
            </a:r>
            <a:r>
              <a:rPr lang="en-US" sz="2800" b="1" dirty="0" smtClean="0">
                <a:latin typeface="Calisto MT" pitchFamily="18" charset="0"/>
              </a:rPr>
              <a:t>anything you </a:t>
            </a:r>
            <a:r>
              <a:rPr lang="en-US" sz="2800" b="1" dirty="0" smtClean="0">
                <a:latin typeface="Calisto MT" pitchFamily="18" charset="0"/>
              </a:rPr>
              <a:t>lose</a:t>
            </a:r>
            <a:endParaRPr lang="en-US" sz="2800" b="1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8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235</TotalTime>
  <Words>731</Words>
  <Application>Microsoft Office PowerPoint</Application>
  <PresentationFormat>On-screen Show (4:3)</PresentationFormat>
  <Paragraphs>127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Arial Black</vt:lpstr>
      <vt:lpstr>Bangle</vt:lpstr>
      <vt:lpstr>Baskerville Old Face</vt:lpstr>
      <vt:lpstr>Calisto MT</vt:lpstr>
      <vt:lpstr>Candara</vt:lpstr>
      <vt:lpstr>Comic Sans MS</vt:lpstr>
      <vt:lpstr>Franklin Gothic Book</vt:lpstr>
      <vt:lpstr>Franklin Gothic Medium</vt:lpstr>
      <vt:lpstr>Gabriola</vt:lpstr>
      <vt:lpstr>Garamond</vt:lpstr>
      <vt:lpstr>Georgia</vt:lpstr>
      <vt:lpstr>Symbol</vt:lpstr>
      <vt:lpstr>Tahoma</vt:lpstr>
      <vt:lpstr>Times New Roman</vt:lpstr>
      <vt:lpstr>Tunga</vt:lpstr>
      <vt:lpstr>Wingdings</vt:lpstr>
      <vt:lpstr>Waveform</vt:lpstr>
      <vt:lpstr>Teamwork</vt:lpstr>
      <vt:lpstr>Crayons</vt:lpstr>
      <vt:lpstr>Radial</vt:lpstr>
      <vt:lpstr>Proposal</vt:lpstr>
      <vt:lpstr>Angles</vt:lpstr>
      <vt:lpstr>Welcome to Living Independently</vt:lpstr>
      <vt:lpstr>Policies:</vt:lpstr>
      <vt:lpstr>Policies:</vt:lpstr>
      <vt:lpstr>Policies:</vt:lpstr>
      <vt:lpstr>Policies:</vt:lpstr>
      <vt:lpstr>Fire Drill/Evacuation to the stadium</vt:lpstr>
      <vt:lpstr>Lock Down/Severe Weather:</vt:lpstr>
      <vt:lpstr>Tests:</vt:lpstr>
      <vt:lpstr>Mrs. Howard’s website</vt:lpstr>
      <vt:lpstr>Course Packet</vt:lpstr>
      <vt:lpstr>Living Independently</vt:lpstr>
      <vt:lpstr>Living Independently Topics of Study:</vt:lpstr>
      <vt:lpstr>Relationships</vt:lpstr>
      <vt:lpstr>Communication</vt:lpstr>
      <vt:lpstr>Consumer Issues</vt:lpstr>
      <vt:lpstr>Healthy Food Choices</vt:lpstr>
      <vt:lpstr>Adult Development</vt:lpstr>
      <vt:lpstr>Partnership with a Senior Care Facility</vt:lpstr>
      <vt:lpstr>Automotive Care</vt:lpstr>
      <vt:lpstr>Welcome to the game of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American Cuisine</dc:title>
  <dc:creator>HOWARD, BETH</dc:creator>
  <cp:lastModifiedBy>HOWARD, BETH</cp:lastModifiedBy>
  <cp:revision>30</cp:revision>
  <dcterms:created xsi:type="dcterms:W3CDTF">2012-09-05T10:59:18Z</dcterms:created>
  <dcterms:modified xsi:type="dcterms:W3CDTF">2018-01-17T17:10:13Z</dcterms:modified>
</cp:coreProperties>
</file>